
<file path=[Content_Types].xml><?xml version="1.0" encoding="utf-8"?>
<Types xmlns="http://schemas.openxmlformats.org/package/2006/content-types">
  <Default Extension="jpeg" ContentType="image/jpeg"/>
  <Default Extension="tiff" ContentType="image/tiff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74" r:id="rId5"/>
    <p:sldId id="275" r:id="rId6"/>
    <p:sldId id="276" r:id="rId7"/>
    <p:sldId id="258" r:id="rId8"/>
    <p:sldId id="259" r:id="rId9"/>
    <p:sldId id="260" r:id="rId10"/>
    <p:sldId id="261" r:id="rId11"/>
    <p:sldId id="262" r:id="rId12"/>
    <p:sldId id="263" r:id="rId13"/>
    <p:sldId id="266" r:id="rId14"/>
    <p:sldId id="264" r:id="rId15"/>
    <p:sldId id="265" r:id="rId16"/>
    <p:sldId id="267" r:id="rId17"/>
    <p:sldId id="268" r:id="rId18"/>
    <p:sldId id="269" r:id="rId19"/>
    <p:sldId id="270" r:id="rId20"/>
    <p:sldId id="271" r:id="rId21"/>
    <p:sldId id="273" r:id="rId22"/>
  </p:sldIdLst>
  <p:sldSz cx="9144000" cy="5144135" type="screen16x9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2136"/>
            <a:ext cx="6858000" cy="1791474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697"/>
            <a:ext cx="6858000" cy="1242358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962"/>
            <a:ext cx="7886700" cy="43607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858"/>
            <a:ext cx="7886700" cy="2140478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3586"/>
            <a:ext cx="7886700" cy="112562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811"/>
            <a:ext cx="3886200" cy="326491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811"/>
            <a:ext cx="3886200" cy="326491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962"/>
            <a:ext cx="7886700" cy="99460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4405"/>
            <a:ext cx="3655181" cy="618201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899"/>
            <a:ext cx="3655181" cy="264435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4405"/>
            <a:ext cx="3673182" cy="618201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899"/>
            <a:ext cx="3673182" cy="264435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3048"/>
            <a:ext cx="3124012" cy="1200669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3049"/>
            <a:ext cx="4629150" cy="405464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717"/>
            <a:ext cx="3124012" cy="2859927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8035" indent="0">
              <a:buNone/>
              <a:defRPr sz="1050"/>
            </a:lvl7pPr>
            <a:lvl8pPr marL="2400935" indent="0">
              <a:buNone/>
              <a:defRPr sz="1050"/>
            </a:lvl8pPr>
            <a:lvl9pPr marL="2743835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962"/>
            <a:ext cx="1971675" cy="436076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962"/>
            <a:ext cx="5800725" cy="436076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962"/>
            <a:ext cx="7886700" cy="9946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811"/>
            <a:ext cx="7886700" cy="32649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9324"/>
            <a:ext cx="2057400" cy="2739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9324"/>
            <a:ext cx="3086100" cy="2739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9324"/>
            <a:ext cx="2057400" cy="2739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.tiff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jpeg"/><Relationship Id="rId2" Type="http://schemas.openxmlformats.org/officeDocument/2006/relationships/image" Target="../media/image1.tiff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jpeg"/><Relationship Id="rId3" Type="http://schemas.openxmlformats.org/officeDocument/2006/relationships/image" Target="../media/image4.jpeg"/><Relationship Id="rId2" Type="http://schemas.openxmlformats.org/officeDocument/2006/relationships/image" Target="../media/image1.tiff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jpeg"/><Relationship Id="rId2" Type="http://schemas.openxmlformats.org/officeDocument/2006/relationships/image" Target="../media/image1.tiff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jpeg"/><Relationship Id="rId2" Type="http://schemas.openxmlformats.org/officeDocument/2006/relationships/image" Target="../media/image1.tiff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jpeg"/><Relationship Id="rId2" Type="http://schemas.openxmlformats.org/officeDocument/2006/relationships/image" Target="../media/image1.tiff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GIF"/><Relationship Id="rId2" Type="http://schemas.openxmlformats.org/officeDocument/2006/relationships/image" Target="../media/image1.tiff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GIF"/><Relationship Id="rId2" Type="http://schemas.openxmlformats.org/officeDocument/2006/relationships/image" Target="../media/image1.tiff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GIF"/><Relationship Id="rId2" Type="http://schemas.openxmlformats.org/officeDocument/2006/relationships/image" Target="../media/image1.tiff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jpeg"/><Relationship Id="rId2" Type="http://schemas.openxmlformats.org/officeDocument/2006/relationships/image" Target="../media/image1.tiff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 descr="3"/>
          <p:cNvPicPr>
            <a:picLocks noChangeAspect="1"/>
          </p:cNvPicPr>
          <p:nvPr/>
        </p:nvPicPr>
        <p:blipFill>
          <a:blip r:embed="rId1"/>
          <a:srcRect b="15966"/>
          <a:stretch>
            <a:fillRect/>
          </a:stretch>
        </p:blipFill>
        <p:spPr>
          <a:xfrm>
            <a:off x="-8255" y="-16748"/>
            <a:ext cx="9160510" cy="5179060"/>
          </a:xfrm>
          <a:prstGeom prst="rect">
            <a:avLst/>
          </a:prstGeom>
        </p:spPr>
      </p:pic>
      <p:pic>
        <p:nvPicPr>
          <p:cNvPr id="8" name="图片 7" descr="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798" y="402326"/>
            <a:ext cx="1708713" cy="403203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15225" y="149913"/>
            <a:ext cx="1521619" cy="902494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823845" y="728107"/>
            <a:ext cx="404812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第五课  琥珀</a:t>
            </a:r>
            <a:endParaRPr lang="zh-CN" altLang="en-US" sz="5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文本框 29"/>
          <p:cNvSpPr txBox="1">
            <a:spLocks noChangeArrowheads="1"/>
          </p:cNvSpPr>
          <p:nvPr/>
        </p:nvSpPr>
        <p:spPr bwMode="auto">
          <a:xfrm>
            <a:off x="4880610" y="2527697"/>
            <a:ext cx="1595755" cy="4197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51434" tIns="25716" rIns="51434" bIns="25716">
            <a:spAutoFit/>
          </a:bodyPr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第一课时</a:t>
            </a:r>
            <a:endParaRPr lang="zh-CN" altLang="en-US" sz="2400" b="1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29"/>
          <p:cNvSpPr txBox="1">
            <a:spLocks noChangeArrowheads="1"/>
          </p:cNvSpPr>
          <p:nvPr/>
        </p:nvSpPr>
        <p:spPr bwMode="auto">
          <a:xfrm>
            <a:off x="2823845" y="3851037"/>
            <a:ext cx="4448810" cy="481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51434" tIns="25716" rIns="51434" bIns="25716">
            <a:spAutoFit/>
          </a:bodyPr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语文 </a:t>
            </a:r>
            <a:r>
              <a:rPr lang="en-US" altLang="zh-CN" sz="28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 </a:t>
            </a:r>
            <a:r>
              <a:rPr lang="zh-CN" altLang="en-US" sz="28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部编版 </a:t>
            </a:r>
            <a:r>
              <a:rPr lang="en-US" altLang="zh-CN" sz="28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 </a:t>
            </a:r>
            <a:r>
              <a:rPr lang="zh-CN" altLang="en-US" sz="28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四年级下</a:t>
            </a:r>
            <a:endParaRPr lang="zh-CN" altLang="en-US" sz="2800" b="1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9525" y="-6985"/>
            <a:ext cx="9156065" cy="5158105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1100" y="78793"/>
            <a:ext cx="1521619" cy="90249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90525" y="71120"/>
            <a:ext cx="5834380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琥珀是一种透明的生物化石，由树脂滴落，掩埋在地下千万年，在压力和热力的作用下石化形成的，有的内部包有蜜蜂等小昆虫，奇丽异常，所以又被称为“松脂化石”。常见的琥珀种类有：昆虫琥珀，金珀，花珀，蓝珀，蜜蜡等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3" name="图片 2" descr="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5405" y="862965"/>
            <a:ext cx="2776220" cy="4020820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0" y="-6985"/>
            <a:ext cx="9156065" cy="5158105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1100" y="78793"/>
            <a:ext cx="1521619" cy="90249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437255" y="78740"/>
            <a:ext cx="226949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</a:rPr>
              <a:t>初读课文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70305" y="1560830"/>
            <a:ext cx="628713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琥珀是什么样子的？画出最能说明这块“琥珀”特点的句子。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9525" y="-6985"/>
            <a:ext cx="9156065" cy="5158105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1100" y="78793"/>
            <a:ext cx="1521619" cy="90249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41985" y="1116330"/>
            <a:ext cx="735711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在那块透明的琥珀里，两个小东西仍旧好好地躺着。我们可以看见它们身上的每一根毫毛。还可以想象它们当时在黏稠的松脂里怎样挣扎，因为它们的腿的四周显出好几圈黑色的圆环。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9525" y="-6985"/>
            <a:ext cx="9156065" cy="5158105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1100" y="78793"/>
            <a:ext cx="1521619" cy="90249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109085" y="176530"/>
            <a:ext cx="15157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</a:rPr>
              <a:t>讨 论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94840" y="2781935"/>
            <a:ext cx="566102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高温   松脂  小生物   地壳运动   长时间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70710" y="1342390"/>
            <a:ext cx="51333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琥珀形成的条件是什么？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9525" y="-6985"/>
            <a:ext cx="9156065" cy="5158105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1100" y="78793"/>
            <a:ext cx="1521619" cy="90249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49960" y="724535"/>
            <a:ext cx="615061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文中的琥珀有什么科学价值？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46785" y="2179320"/>
            <a:ext cx="680021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从那块琥珀，我们可以推测发生在一万年前的故事的详细情形，并且可以知道，在远古时代，世界上就已经有苍蝇和蜘蛛了。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9525" y="-6985"/>
            <a:ext cx="9156065" cy="5158105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1100" y="78793"/>
            <a:ext cx="1521619" cy="90249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00710" y="2112645"/>
            <a:ext cx="6859905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从那块琥珀，我们可以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推测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发生在一万年前的故事的详细情形，并且可以知道，在远古时代，世界上就已经有苍蝇和蜘蛛了。</a:t>
            </a: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98550" y="581025"/>
            <a:ext cx="63620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联系上下文，理解推测的含义。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9525" y="-6985"/>
            <a:ext cx="9156065" cy="5158105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1100" y="78793"/>
            <a:ext cx="1521619" cy="90249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53390" y="491490"/>
            <a:ext cx="707771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一万年前的详细情形，科学家是亲眼所见吗？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25780" y="2289175"/>
            <a:ext cx="720534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这块琥珀是作者真实所见的，这些描写是真实描写，一万年前的“详细情形”是作者的想象。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9525" y="-6985"/>
            <a:ext cx="9156065" cy="5158105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1100" y="78793"/>
            <a:ext cx="1521619" cy="90249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90880" y="648970"/>
            <a:ext cx="689673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为什么作者在这里不用“想象”而要用“推测”这个词呢？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90880" y="2390140"/>
            <a:ext cx="655066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因为科学家有依据。是根据那块琥珀的样子推测出来的，而不是凭空想象的。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715" y="-6985"/>
            <a:ext cx="9156065" cy="5158105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1100" y="78793"/>
            <a:ext cx="1521619" cy="90249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422650" y="78740"/>
            <a:ext cx="229806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</a:rPr>
              <a:t>在读文章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06780" y="1139190"/>
            <a:ext cx="66243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作者围绕课题，都写了哪些内容？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19200" y="2112010"/>
            <a:ext cx="621093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讲了这个故事发生的时间和这块琥珀形成的过程。还有这块琥珀的发现过程和这块琥珀在科学上的价值。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0" y="-6985"/>
            <a:ext cx="9156065" cy="5158105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1100" y="78793"/>
            <a:ext cx="1521619" cy="90249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841115" y="176530"/>
            <a:ext cx="1598295" cy="706755"/>
          </a:xfrm>
          <a:prstGeom prst="rect">
            <a:avLst/>
          </a:prstGeom>
          <a:noFill/>
        </p:spPr>
        <p:txBody>
          <a:bodyPr wrap="square" rtlCol="0">
            <a:prstTxWarp prst="textChevron">
              <a:avLst/>
            </a:prstTxWarp>
            <a:spAutoFit/>
          </a:bodyPr>
          <a:p>
            <a:r>
              <a:rPr lang="zh-CN" altLang="en-US" sz="4000" b="1">
                <a:solidFill>
                  <a:srgbClr val="00B0F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 业</a:t>
            </a:r>
            <a:endParaRPr lang="zh-CN" altLang="en-US" sz="4000" b="1">
              <a:solidFill>
                <a:srgbClr val="00B0F0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34820" y="1972945"/>
            <a:ext cx="605345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熟读课文，搜集更多关于琥珀的知识。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9525" y="-6985"/>
            <a:ext cx="9156065" cy="5158105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1100" y="78793"/>
            <a:ext cx="1521619" cy="902494"/>
          </a:xfrm>
          <a:prstGeom prst="rect">
            <a:avLst/>
          </a:prstGeom>
        </p:spPr>
      </p:pic>
      <p:pic>
        <p:nvPicPr>
          <p:cNvPr id="10" name="图片 9" descr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880" y="862330"/>
            <a:ext cx="3809945" cy="2448018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1" name="图片 10" descr="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43475" y="862330"/>
            <a:ext cx="3646170" cy="2447925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2" name="文本框 1"/>
          <p:cNvSpPr txBox="1"/>
          <p:nvPr/>
        </p:nvSpPr>
        <p:spPr>
          <a:xfrm>
            <a:off x="1120140" y="3751580"/>
            <a:ext cx="50679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知道这是什么吗？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 descr="3"/>
          <p:cNvPicPr>
            <a:picLocks noChangeAspect="1"/>
          </p:cNvPicPr>
          <p:nvPr/>
        </p:nvPicPr>
        <p:blipFill>
          <a:blip r:embed="rId1"/>
          <a:srcRect b="15966"/>
          <a:stretch>
            <a:fillRect/>
          </a:stretch>
        </p:blipFill>
        <p:spPr>
          <a:xfrm>
            <a:off x="-8255" y="-16748"/>
            <a:ext cx="9160510" cy="517906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15225" y="149913"/>
            <a:ext cx="1521619" cy="902494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839085" y="1351915"/>
            <a:ext cx="379412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60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方正行楷简体" panose="02010601030101010101" charset="-122"/>
                <a:ea typeface="方正行楷简体" panose="02010601030101010101" charset="-122"/>
                <a:sym typeface="+mn-ea"/>
              </a:rPr>
              <a:t>谢谢观看</a:t>
            </a:r>
            <a:endParaRPr lang="zh-CN" altLang="en-US" sz="6000" b="1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方正行楷简体" panose="02010601030101010101" charset="-122"/>
              <a:ea typeface="方正行楷简体" panose="02010601030101010101" charset="-122"/>
              <a:sym typeface="+mn-ea"/>
            </a:endParaRPr>
          </a:p>
        </p:txBody>
      </p:sp>
      <p:pic>
        <p:nvPicPr>
          <p:cNvPr id="7" name="图片 6" descr="结尾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9545" y="3086100"/>
            <a:ext cx="5022850" cy="177800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0" y="-6985"/>
            <a:ext cx="9156065" cy="5158105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1100" y="78793"/>
            <a:ext cx="1521619" cy="90249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401060" y="606425"/>
            <a:ext cx="188531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>
                <a:latin typeface="楷体" panose="02010609060101010101" charset="-122"/>
                <a:ea typeface="楷体" panose="02010609060101010101" charset="-122"/>
              </a:rPr>
              <a:t>琥珀</a:t>
            </a:r>
            <a:endParaRPr lang="zh-CN" altLang="en-US" sz="60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95145" y="2249170"/>
            <a:ext cx="47078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这两个字与什么有关？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" name="图片 3" descr="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4435" y="1303020"/>
            <a:ext cx="2875280" cy="3536315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ransition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0" y="-6985"/>
            <a:ext cx="9156065" cy="5158105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1100" y="78793"/>
            <a:ext cx="1521619" cy="90249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78130" y="921385"/>
            <a:ext cx="695071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这两个字都是“王”字旁，我们知道汉字的偏旁大多都是表义的，古时候，“王”其实是玉字旁，大多表示珍贵的宝石。如“珍珠、琉璃……”所以，琥珀是比较稀奇、珍贵的。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" name="图片 3" descr="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3400" y="1303020"/>
            <a:ext cx="2266315" cy="2781935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ransition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9525" y="-6985"/>
            <a:ext cx="9156065" cy="5158105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1100" y="78793"/>
            <a:ext cx="1521619" cy="90249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085215" y="1546860"/>
            <a:ext cx="7743190" cy="2738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怒吼    松脂  拂拭  蜘蛛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美餐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照射    渗出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一番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冲刷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仍旧  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热辣辣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推测  详细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挣扎  挣钱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52825" y="229870"/>
            <a:ext cx="223774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</a:rPr>
              <a:t>认读生字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0" y="-6985"/>
            <a:ext cx="9156065" cy="5158105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1100" y="78793"/>
            <a:ext cx="1521619" cy="90249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402330" y="176530"/>
            <a:ext cx="259651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</a:rPr>
              <a:t>指导书写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 descr="餐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030" y="1903095"/>
            <a:ext cx="2520019" cy="2520019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113790" y="981075"/>
            <a:ext cx="170307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>
                <a:solidFill>
                  <a:srgbClr val="FF0000"/>
                </a:solidFill>
              </a:rPr>
              <a:t>cān</a:t>
            </a:r>
            <a:endParaRPr lang="zh-CN" altLang="en-US" sz="5400" b="1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244215" y="1903095"/>
            <a:ext cx="13347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结构：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528185" y="1872615"/>
            <a:ext cx="285686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上下结构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244215" y="2683510"/>
            <a:ext cx="11385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组词：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537710" y="2683510"/>
            <a:ext cx="291719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餐具  餐厅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0" y="-6985"/>
            <a:ext cx="9156065" cy="5158105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1100" y="78793"/>
            <a:ext cx="1521619" cy="902494"/>
          </a:xfrm>
          <a:prstGeom prst="rect">
            <a:avLst/>
          </a:prstGeom>
        </p:spPr>
      </p:pic>
      <p:pic>
        <p:nvPicPr>
          <p:cNvPr id="2" name="图片 1" descr="番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4990" y="1909445"/>
            <a:ext cx="2520019" cy="252001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125855" y="981075"/>
            <a:ext cx="151447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 </a:t>
            </a:r>
            <a:r>
              <a:rPr lang="zh-CN" altLang="en-US" sz="6000" b="1">
                <a:solidFill>
                  <a:srgbClr val="FF0000"/>
                </a:solidFill>
                <a:latin typeface="+mn-ea"/>
              </a:rPr>
              <a:t>fān</a:t>
            </a:r>
            <a:endParaRPr lang="zh-CN" altLang="en-US" sz="6000" b="1">
              <a:solidFill>
                <a:srgbClr val="FF0000"/>
              </a:solidFill>
              <a:latin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244215" y="1903095"/>
            <a:ext cx="13347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结构：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244215" y="2683510"/>
            <a:ext cx="11385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组词：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27245" y="1909445"/>
            <a:ext cx="291719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上下结构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627245" y="2683510"/>
            <a:ext cx="28181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番茄 番邦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  <p:bldP spid="4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9525" y="-6985"/>
            <a:ext cx="9156065" cy="5158105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1100" y="78793"/>
            <a:ext cx="1521619" cy="90249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40765" y="981075"/>
            <a:ext cx="211201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>
                <a:solidFill>
                  <a:srgbClr val="FF0000"/>
                </a:solidFill>
              </a:rPr>
              <a:t>shèn</a:t>
            </a:r>
            <a:endParaRPr lang="zh-CN" altLang="en-US" sz="6000" b="1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244215" y="1903095"/>
            <a:ext cx="13347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结构：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244215" y="2683510"/>
            <a:ext cx="11385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组词：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27245" y="1909445"/>
            <a:ext cx="291719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左右结构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627245" y="2683510"/>
            <a:ext cx="28181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渗出 渗透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5" name="图片 4" descr="蹲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545" y="1995805"/>
            <a:ext cx="2818765" cy="2818765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9525" y="-6985"/>
            <a:ext cx="9156065" cy="5158105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1100" y="78793"/>
            <a:ext cx="1521619" cy="90249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295650" y="354965"/>
            <a:ext cx="226123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</a:rPr>
              <a:t>作者简介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0695" y="1462405"/>
            <a:ext cx="639000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柏吉尔，德国科学家、科普作家。作品集《乌拉波拉故事集》 《活动》 《爱的代价》。著名的《琥珀》，是根据作家柏吉尔的《乌拉波拉故事集》改写的。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" name="图片 3" descr="百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5905" y="1275080"/>
            <a:ext cx="2540635" cy="3876040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986</Words>
  <Application>WPS 演示</Application>
  <PresentationFormat>宽屏</PresentationFormat>
  <Paragraphs>100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楷体</vt:lpstr>
      <vt:lpstr>Arial Unicode MS</vt:lpstr>
      <vt:lpstr>Calibri Light</vt:lpstr>
      <vt:lpstr>Latha</vt:lpstr>
      <vt:lpstr>Calibri</vt:lpstr>
      <vt:lpstr>Segoe UI</vt:lpstr>
      <vt:lpstr>方正行楷简体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杨丽侠15568610722</cp:lastModifiedBy>
  <cp:revision>27</cp:revision>
  <dcterms:created xsi:type="dcterms:W3CDTF">2019-09-29T11:57:00Z</dcterms:created>
  <dcterms:modified xsi:type="dcterms:W3CDTF">2019-10-28T11:04:29Z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</Properties>
</file>